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427" r:id="rId3"/>
    <p:sldId id="428" r:id="rId4"/>
    <p:sldId id="426" r:id="rId5"/>
    <p:sldId id="429" r:id="rId6"/>
    <p:sldId id="425" r:id="rId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3" autoAdjust="0"/>
    <p:restoredTop sz="94660"/>
  </p:normalViewPr>
  <p:slideViewPr>
    <p:cSldViewPr snapToGrid="0">
      <p:cViewPr varScale="1">
        <p:scale>
          <a:sx n="79" d="100"/>
          <a:sy n="79" d="100"/>
        </p:scale>
        <p:origin x="174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8C5A81-B2F5-4D1B-A150-7ADA010EC096}" type="doc">
      <dgm:prSet loTypeId="urn:microsoft.com/office/officeart/2009/layout/CircleArrow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22DB4A2D-85C1-4B62-9675-4A9EC9DFEA21}">
      <dgm:prSet phldrT="[Tekst]" custT="1"/>
      <dgm:spPr/>
      <dgm:t>
        <a:bodyPr/>
        <a:lstStyle/>
        <a:p>
          <a:r>
            <a:rPr lang="nl-NL" sz="1500" dirty="0"/>
            <a:t>Persoon</a:t>
          </a:r>
        </a:p>
        <a:p>
          <a:r>
            <a:rPr lang="nl-NL" sz="1200" dirty="0"/>
            <a:t>intra-</a:t>
          </a:r>
          <a:r>
            <a:rPr lang="nl-NL" sz="1200" dirty="0" err="1"/>
            <a:t>inter</a:t>
          </a:r>
          <a:endParaRPr lang="nl-NL" sz="1200" dirty="0"/>
        </a:p>
      </dgm:t>
    </dgm:pt>
    <dgm:pt modelId="{33583C2E-16A0-4DAD-A4BD-AF38292C2EA8}" type="parTrans" cxnId="{E5753D65-924B-49CF-93C1-91AA69170E52}">
      <dgm:prSet/>
      <dgm:spPr/>
      <dgm:t>
        <a:bodyPr/>
        <a:lstStyle/>
        <a:p>
          <a:endParaRPr lang="nl-NL"/>
        </a:p>
      </dgm:t>
    </dgm:pt>
    <dgm:pt modelId="{7B1CB750-8DF9-4E87-B976-0D69819481A5}" type="sibTrans" cxnId="{E5753D65-924B-49CF-93C1-91AA69170E52}">
      <dgm:prSet/>
      <dgm:spPr/>
      <dgm:t>
        <a:bodyPr/>
        <a:lstStyle/>
        <a:p>
          <a:endParaRPr lang="nl-NL"/>
        </a:p>
      </dgm:t>
    </dgm:pt>
    <dgm:pt modelId="{65FD6F8E-77B2-49C6-AE83-96D93540A2CE}">
      <dgm:prSet phldrT="[Tekst]" custT="1"/>
      <dgm:spPr/>
      <dgm:t>
        <a:bodyPr/>
        <a:lstStyle/>
        <a:p>
          <a:r>
            <a:rPr lang="nl-NL" sz="1500" dirty="0"/>
            <a:t>Praktijk</a:t>
          </a:r>
        </a:p>
        <a:p>
          <a:r>
            <a:rPr lang="nl-NL" sz="1200" dirty="0"/>
            <a:t>proces</a:t>
          </a:r>
        </a:p>
      </dgm:t>
    </dgm:pt>
    <dgm:pt modelId="{7FD0B767-5908-4C23-8595-01BD8D81653D}" type="parTrans" cxnId="{B7816F6D-755D-4B9B-9E91-9CFFAD988A08}">
      <dgm:prSet/>
      <dgm:spPr/>
      <dgm:t>
        <a:bodyPr/>
        <a:lstStyle/>
        <a:p>
          <a:endParaRPr lang="nl-NL"/>
        </a:p>
      </dgm:t>
    </dgm:pt>
    <dgm:pt modelId="{C56278DF-7B53-4CF5-8C10-4DB0977CBC26}" type="sibTrans" cxnId="{B7816F6D-755D-4B9B-9E91-9CFFAD988A08}">
      <dgm:prSet/>
      <dgm:spPr/>
      <dgm:t>
        <a:bodyPr/>
        <a:lstStyle/>
        <a:p>
          <a:endParaRPr lang="nl-NL"/>
        </a:p>
      </dgm:t>
    </dgm:pt>
    <dgm:pt modelId="{2812D136-BE95-4F8A-BE80-CD80F5A8D6D6}">
      <dgm:prSet phldrT="[Tekst]" custT="1"/>
      <dgm:spPr/>
      <dgm:t>
        <a:bodyPr/>
        <a:lstStyle/>
        <a:p>
          <a:r>
            <a:rPr lang="nl-NL" sz="1400" dirty="0"/>
            <a:t>Perspectief</a:t>
          </a:r>
        </a:p>
        <a:p>
          <a:r>
            <a:rPr lang="nl-NL" sz="1200" dirty="0"/>
            <a:t>visie-innovatie</a:t>
          </a:r>
        </a:p>
      </dgm:t>
    </dgm:pt>
    <dgm:pt modelId="{6579CA18-9F8A-44B0-A040-CB5C925358D6}" type="parTrans" cxnId="{F91E510F-1688-484C-9C6F-CFA99EDD67DA}">
      <dgm:prSet/>
      <dgm:spPr/>
      <dgm:t>
        <a:bodyPr/>
        <a:lstStyle/>
        <a:p>
          <a:endParaRPr lang="nl-NL"/>
        </a:p>
      </dgm:t>
    </dgm:pt>
    <dgm:pt modelId="{A1849E9A-39C8-4FCB-8964-E74B0D3D30EF}" type="sibTrans" cxnId="{F91E510F-1688-484C-9C6F-CFA99EDD67DA}">
      <dgm:prSet/>
      <dgm:spPr/>
      <dgm:t>
        <a:bodyPr/>
        <a:lstStyle/>
        <a:p>
          <a:endParaRPr lang="nl-NL"/>
        </a:p>
      </dgm:t>
    </dgm:pt>
    <dgm:pt modelId="{7010AC9E-E124-4186-9B12-9C4437E2EF98}" type="pres">
      <dgm:prSet presAssocID="{898C5A81-B2F5-4D1B-A150-7ADA010EC096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560E6CEC-2299-4FE5-887A-DF143BD80767}" type="pres">
      <dgm:prSet presAssocID="{22DB4A2D-85C1-4B62-9675-4A9EC9DFEA21}" presName="Accent1" presStyleCnt="0"/>
      <dgm:spPr/>
    </dgm:pt>
    <dgm:pt modelId="{0C2772DD-97AF-4705-9BF7-D2B390F885D7}" type="pres">
      <dgm:prSet presAssocID="{22DB4A2D-85C1-4B62-9675-4A9EC9DFEA21}" presName="Accent" presStyleLbl="node1" presStyleIdx="0" presStyleCnt="3"/>
      <dgm:spPr>
        <a:solidFill>
          <a:schemeClr val="accent4">
            <a:lumMod val="60000"/>
            <a:lumOff val="40000"/>
          </a:schemeClr>
        </a:solidFill>
      </dgm:spPr>
    </dgm:pt>
    <dgm:pt modelId="{7839F97D-764E-4F00-98C1-CA9435E55F7B}" type="pres">
      <dgm:prSet presAssocID="{22DB4A2D-85C1-4B62-9675-4A9EC9DFEA21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</dgm:pt>
    <dgm:pt modelId="{AAC85CE1-981B-477E-B37E-269E4623EC7D}" type="pres">
      <dgm:prSet presAssocID="{65FD6F8E-77B2-49C6-AE83-96D93540A2CE}" presName="Accent2" presStyleCnt="0"/>
      <dgm:spPr/>
    </dgm:pt>
    <dgm:pt modelId="{EB49EAA1-46A2-4621-8AAE-087666930D8E}" type="pres">
      <dgm:prSet presAssocID="{65FD6F8E-77B2-49C6-AE83-96D93540A2CE}" presName="Accent" presStyleLbl="node1" presStyleIdx="1" presStyleCnt="3"/>
      <dgm:spPr>
        <a:solidFill>
          <a:schemeClr val="accent2">
            <a:lumMod val="60000"/>
            <a:lumOff val="40000"/>
          </a:schemeClr>
        </a:solidFill>
      </dgm:spPr>
    </dgm:pt>
    <dgm:pt modelId="{0BE85C06-07F6-4742-A508-B31BD95B729B}" type="pres">
      <dgm:prSet presAssocID="{65FD6F8E-77B2-49C6-AE83-96D93540A2CE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</dgm:pt>
    <dgm:pt modelId="{FDFA0DD1-4FD6-481B-91AB-6B6D005F5865}" type="pres">
      <dgm:prSet presAssocID="{2812D136-BE95-4F8A-BE80-CD80F5A8D6D6}" presName="Accent3" presStyleCnt="0"/>
      <dgm:spPr/>
    </dgm:pt>
    <dgm:pt modelId="{7A119086-904A-459C-9F1B-E07502611D57}" type="pres">
      <dgm:prSet presAssocID="{2812D136-BE95-4F8A-BE80-CD80F5A8D6D6}" presName="Accent" presStyleLbl="node1" presStyleIdx="2" presStyleCnt="3"/>
      <dgm:spPr>
        <a:solidFill>
          <a:schemeClr val="accent2">
            <a:lumMod val="60000"/>
            <a:lumOff val="40000"/>
          </a:schemeClr>
        </a:solidFill>
      </dgm:spPr>
    </dgm:pt>
    <dgm:pt modelId="{FB560EFD-0CF3-4D9C-AB93-22CAAD32B720}" type="pres">
      <dgm:prSet presAssocID="{2812D136-BE95-4F8A-BE80-CD80F5A8D6D6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</dgm:pt>
  </dgm:ptLst>
  <dgm:cxnLst>
    <dgm:cxn modelId="{F91E510F-1688-484C-9C6F-CFA99EDD67DA}" srcId="{898C5A81-B2F5-4D1B-A150-7ADA010EC096}" destId="{2812D136-BE95-4F8A-BE80-CD80F5A8D6D6}" srcOrd="2" destOrd="0" parTransId="{6579CA18-9F8A-44B0-A040-CB5C925358D6}" sibTransId="{A1849E9A-39C8-4FCB-8964-E74B0D3D30EF}"/>
    <dgm:cxn modelId="{907C952A-18DF-4E0F-A1AA-F08F0130DA40}" type="presOf" srcId="{65FD6F8E-77B2-49C6-AE83-96D93540A2CE}" destId="{0BE85C06-07F6-4742-A508-B31BD95B729B}" srcOrd="0" destOrd="0" presId="urn:microsoft.com/office/officeart/2009/layout/CircleArrowProcess"/>
    <dgm:cxn modelId="{F9D7CC30-0FCE-4D56-8747-1ED38F5E472A}" type="presOf" srcId="{2812D136-BE95-4F8A-BE80-CD80F5A8D6D6}" destId="{FB560EFD-0CF3-4D9C-AB93-22CAAD32B720}" srcOrd="0" destOrd="0" presId="urn:microsoft.com/office/officeart/2009/layout/CircleArrowProcess"/>
    <dgm:cxn modelId="{C25D715C-D977-48AA-8A0F-F957737096F3}" type="presOf" srcId="{22DB4A2D-85C1-4B62-9675-4A9EC9DFEA21}" destId="{7839F97D-764E-4F00-98C1-CA9435E55F7B}" srcOrd="0" destOrd="0" presId="urn:microsoft.com/office/officeart/2009/layout/CircleArrowProcess"/>
    <dgm:cxn modelId="{E5753D65-924B-49CF-93C1-91AA69170E52}" srcId="{898C5A81-B2F5-4D1B-A150-7ADA010EC096}" destId="{22DB4A2D-85C1-4B62-9675-4A9EC9DFEA21}" srcOrd="0" destOrd="0" parTransId="{33583C2E-16A0-4DAD-A4BD-AF38292C2EA8}" sibTransId="{7B1CB750-8DF9-4E87-B976-0D69819481A5}"/>
    <dgm:cxn modelId="{B7816F6D-755D-4B9B-9E91-9CFFAD988A08}" srcId="{898C5A81-B2F5-4D1B-A150-7ADA010EC096}" destId="{65FD6F8E-77B2-49C6-AE83-96D93540A2CE}" srcOrd="1" destOrd="0" parTransId="{7FD0B767-5908-4C23-8595-01BD8D81653D}" sibTransId="{C56278DF-7B53-4CF5-8C10-4DB0977CBC26}"/>
    <dgm:cxn modelId="{3EFECE7B-13E1-4CF1-92BE-4220DBB645BD}" type="presOf" srcId="{898C5A81-B2F5-4D1B-A150-7ADA010EC096}" destId="{7010AC9E-E124-4186-9B12-9C4437E2EF98}" srcOrd="0" destOrd="0" presId="urn:microsoft.com/office/officeart/2009/layout/CircleArrowProcess"/>
    <dgm:cxn modelId="{8BFC4B27-173A-4253-810B-FBED828BDC18}" type="presParOf" srcId="{7010AC9E-E124-4186-9B12-9C4437E2EF98}" destId="{560E6CEC-2299-4FE5-887A-DF143BD80767}" srcOrd="0" destOrd="0" presId="urn:microsoft.com/office/officeart/2009/layout/CircleArrowProcess"/>
    <dgm:cxn modelId="{E1DBEF2C-F369-4D89-8317-51330606801F}" type="presParOf" srcId="{560E6CEC-2299-4FE5-887A-DF143BD80767}" destId="{0C2772DD-97AF-4705-9BF7-D2B390F885D7}" srcOrd="0" destOrd="0" presId="urn:microsoft.com/office/officeart/2009/layout/CircleArrowProcess"/>
    <dgm:cxn modelId="{B650DFC3-384D-4CC4-B9C1-216DBD476476}" type="presParOf" srcId="{7010AC9E-E124-4186-9B12-9C4437E2EF98}" destId="{7839F97D-764E-4F00-98C1-CA9435E55F7B}" srcOrd="1" destOrd="0" presId="urn:microsoft.com/office/officeart/2009/layout/CircleArrowProcess"/>
    <dgm:cxn modelId="{3C14377F-FE89-48B4-8DC7-A9D50E9411EB}" type="presParOf" srcId="{7010AC9E-E124-4186-9B12-9C4437E2EF98}" destId="{AAC85CE1-981B-477E-B37E-269E4623EC7D}" srcOrd="2" destOrd="0" presId="urn:microsoft.com/office/officeart/2009/layout/CircleArrowProcess"/>
    <dgm:cxn modelId="{33593BE2-FBDE-4089-A7B4-433C52B99368}" type="presParOf" srcId="{AAC85CE1-981B-477E-B37E-269E4623EC7D}" destId="{EB49EAA1-46A2-4621-8AAE-087666930D8E}" srcOrd="0" destOrd="0" presId="urn:microsoft.com/office/officeart/2009/layout/CircleArrowProcess"/>
    <dgm:cxn modelId="{3FCA15ED-7E80-46B1-B532-EF6A62DBAF79}" type="presParOf" srcId="{7010AC9E-E124-4186-9B12-9C4437E2EF98}" destId="{0BE85C06-07F6-4742-A508-B31BD95B729B}" srcOrd="3" destOrd="0" presId="urn:microsoft.com/office/officeart/2009/layout/CircleArrowProcess"/>
    <dgm:cxn modelId="{12F8D3BE-B67A-4C14-B2B3-1993684E9BDA}" type="presParOf" srcId="{7010AC9E-E124-4186-9B12-9C4437E2EF98}" destId="{FDFA0DD1-4FD6-481B-91AB-6B6D005F5865}" srcOrd="4" destOrd="0" presId="urn:microsoft.com/office/officeart/2009/layout/CircleArrowProcess"/>
    <dgm:cxn modelId="{E778B73B-0C8B-40CE-AEE5-95AF0DFBF4A9}" type="presParOf" srcId="{FDFA0DD1-4FD6-481B-91AB-6B6D005F5865}" destId="{7A119086-904A-459C-9F1B-E07502611D57}" srcOrd="0" destOrd="0" presId="urn:microsoft.com/office/officeart/2009/layout/CircleArrowProcess"/>
    <dgm:cxn modelId="{9F44908E-208E-4E28-8C5B-69D3E895AD3E}" type="presParOf" srcId="{7010AC9E-E124-4186-9B12-9C4437E2EF98}" destId="{FB560EFD-0CF3-4D9C-AB93-22CAAD32B720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2772DD-97AF-4705-9BF7-D2B390F885D7}">
      <dsp:nvSpPr>
        <dsp:cNvPr id="0" name=""/>
        <dsp:cNvSpPr/>
      </dsp:nvSpPr>
      <dsp:spPr>
        <a:xfrm>
          <a:off x="1353658" y="279219"/>
          <a:ext cx="2342617" cy="2342973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39F97D-764E-4F00-98C1-CA9435E55F7B}">
      <dsp:nvSpPr>
        <dsp:cNvPr id="0" name=""/>
        <dsp:cNvSpPr/>
      </dsp:nvSpPr>
      <dsp:spPr>
        <a:xfrm>
          <a:off x="1871454" y="1125104"/>
          <a:ext cx="1301747" cy="6507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500" kern="1200" dirty="0"/>
            <a:t>Persoon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kern="1200" dirty="0"/>
            <a:t>intra-</a:t>
          </a:r>
          <a:r>
            <a:rPr lang="nl-NL" sz="1200" kern="1200" dirty="0" err="1"/>
            <a:t>inter</a:t>
          </a:r>
          <a:endParaRPr lang="nl-NL" sz="1200" kern="1200" dirty="0"/>
        </a:p>
      </dsp:txBody>
      <dsp:txXfrm>
        <a:off x="1871454" y="1125104"/>
        <a:ext cx="1301747" cy="650717"/>
      </dsp:txXfrm>
    </dsp:sp>
    <dsp:sp modelId="{EB49EAA1-46A2-4621-8AAE-087666930D8E}">
      <dsp:nvSpPr>
        <dsp:cNvPr id="0" name=""/>
        <dsp:cNvSpPr/>
      </dsp:nvSpPr>
      <dsp:spPr>
        <a:xfrm>
          <a:off x="703005" y="1625431"/>
          <a:ext cx="2342617" cy="2342973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E85C06-07F6-4742-A508-B31BD95B729B}">
      <dsp:nvSpPr>
        <dsp:cNvPr id="0" name=""/>
        <dsp:cNvSpPr/>
      </dsp:nvSpPr>
      <dsp:spPr>
        <a:xfrm>
          <a:off x="1223440" y="2479103"/>
          <a:ext cx="1301747" cy="6507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500" kern="1200" dirty="0"/>
            <a:t>Praktijk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kern="1200" dirty="0"/>
            <a:t>proces</a:t>
          </a:r>
        </a:p>
      </dsp:txBody>
      <dsp:txXfrm>
        <a:off x="1223440" y="2479103"/>
        <a:ext cx="1301747" cy="650717"/>
      </dsp:txXfrm>
    </dsp:sp>
    <dsp:sp modelId="{7A119086-904A-459C-9F1B-E07502611D57}">
      <dsp:nvSpPr>
        <dsp:cNvPr id="0" name=""/>
        <dsp:cNvSpPr/>
      </dsp:nvSpPr>
      <dsp:spPr>
        <a:xfrm>
          <a:off x="1520391" y="3132741"/>
          <a:ext cx="2012671" cy="2013477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560EFD-0CF3-4D9C-AB93-22CAAD32B720}">
      <dsp:nvSpPr>
        <dsp:cNvPr id="0" name=""/>
        <dsp:cNvSpPr/>
      </dsp:nvSpPr>
      <dsp:spPr>
        <a:xfrm>
          <a:off x="1874533" y="3835049"/>
          <a:ext cx="1301747" cy="6507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 dirty="0"/>
            <a:t>Perspectief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kern="1200" dirty="0"/>
            <a:t>visie-innovatie</a:t>
          </a:r>
        </a:p>
      </dsp:txBody>
      <dsp:txXfrm>
        <a:off x="1874533" y="3835049"/>
        <a:ext cx="1301747" cy="6507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4406D1-AE9E-452A-9D36-550F04CEAA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232D4D6-BC90-4D0A-95D8-F53030BAAD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26AEB2D-66AF-4CB5-A288-004D1B5F27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51C29-9EE8-4BA6-8396-977646A9F579}" type="datetimeFigureOut">
              <a:rPr lang="nl-NL" smtClean="0"/>
              <a:t>8-2-2021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A00A369-D2E7-4720-8626-1605ADDF8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3F44E63-C098-43DF-858C-F3E452793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CFAE7-CFE2-49AC-89F3-576FD0F349E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41686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DA3C9C-5736-45DA-B08E-6D6E523B5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21B53967-86AB-454C-8F05-02A2B05633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9A8B63E-EA5E-46E4-BD4B-84C2EDA1B4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51C29-9EE8-4BA6-8396-977646A9F579}" type="datetimeFigureOut">
              <a:rPr lang="nl-NL" smtClean="0"/>
              <a:t>8-2-2021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68C6272-21C2-44BB-9C7A-8D70C675F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1B77B83-E10B-4D4D-AEE2-4F0EE1795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CFAE7-CFE2-49AC-89F3-576FD0F349E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128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E885D18A-4057-4EE1-BC7B-9C4ECB01A6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9389CDF9-26D5-401C-A1A7-C3549CBF3F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4B08F65-470E-420E-B84F-0379553B34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51C29-9EE8-4BA6-8396-977646A9F579}" type="datetimeFigureOut">
              <a:rPr lang="nl-NL" smtClean="0"/>
              <a:t>8-2-2021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C8F88DB-A745-48F7-BE18-1F98BDD20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696BBC2-24DE-4A38-84A6-5698236A7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CFAE7-CFE2-49AC-89F3-576FD0F349E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30463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FCCF87-4153-4BD9-B036-806EE8A36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9579D43-1DED-4212-95A8-2DCDBC5706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F5B9DF4-042B-415A-86BD-3785ED1F34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51C29-9EE8-4BA6-8396-977646A9F579}" type="datetimeFigureOut">
              <a:rPr lang="nl-NL" smtClean="0"/>
              <a:t>8-2-2021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BD037D4-25E0-4B8C-A787-A09C218ED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E193131-ECCF-498B-BC59-4BE6F4B9D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CFAE7-CFE2-49AC-89F3-576FD0F349E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23834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E60185-238B-4EBB-80B5-2739885DCD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8FE58D8-F4B8-467A-A74E-C7DB1FE59D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7056D0D-AB66-4EFF-8602-568224485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51C29-9EE8-4BA6-8396-977646A9F579}" type="datetimeFigureOut">
              <a:rPr lang="nl-NL" smtClean="0"/>
              <a:t>8-2-2021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1A76B77-48F8-4F18-AC79-F1FB878E8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F1EFF1B-CED6-4D8E-B19E-F15B1266A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CFAE7-CFE2-49AC-89F3-576FD0F349E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61882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2AA9E7-62C3-4814-A5E7-E7466B6E3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15E685D-9228-4FB7-BD03-C1EECE0FCC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46E0F802-DF62-4F3A-B829-FDD8E081B9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4D5EDC0-0A94-437D-9AA9-6F3139DD8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51C29-9EE8-4BA6-8396-977646A9F579}" type="datetimeFigureOut">
              <a:rPr lang="nl-NL" smtClean="0"/>
              <a:t>8-2-2021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38267B8-9A2C-4874-B120-589644356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72A7212-4956-4593-8C97-16D7F21FD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CFAE7-CFE2-49AC-89F3-576FD0F349E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72563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F454B0-7D89-49D6-8013-AE6A39DE0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15CD43B-8C38-4D75-ABC1-4000EE8D4F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57DC597-A432-41FF-A8DE-8C69DA7F5F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2D768A08-740B-4BE8-9471-B63E041BDE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6D3B46A8-6D7C-4855-AFBB-DEEA4044E2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6BDE9E84-C12A-4C73-9A5B-940BEA072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51C29-9EE8-4BA6-8396-977646A9F579}" type="datetimeFigureOut">
              <a:rPr lang="nl-NL" smtClean="0"/>
              <a:t>8-2-2021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AD69BE2C-EB6B-4CF1-9205-D57C2B85A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741727F7-5E8C-4FCD-B97B-94BFAC09B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CFAE7-CFE2-49AC-89F3-576FD0F349E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41654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AF7C6C-8A3E-444D-B501-A4FDB6989D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5C40A42-678B-4FE3-A294-819E6BCD9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51C29-9EE8-4BA6-8396-977646A9F579}" type="datetimeFigureOut">
              <a:rPr lang="nl-NL" smtClean="0"/>
              <a:t>8-2-2021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7884AC7-BB11-4FF7-8490-9F38B261DF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9FD12D8-2BB3-4966-82F0-474EE8B25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CFAE7-CFE2-49AC-89F3-576FD0F349E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92790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8517332A-A3EA-489F-8B9B-11BFE84FD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51C29-9EE8-4BA6-8396-977646A9F579}" type="datetimeFigureOut">
              <a:rPr lang="nl-NL" smtClean="0"/>
              <a:t>8-2-2021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86ED12BC-946F-4F57-A483-7D4034526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E7B78C3-C583-488B-AA00-296D406BD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CFAE7-CFE2-49AC-89F3-576FD0F349E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46542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C0E0A6-B650-43DC-8515-E3B154BEB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0F9029B-7CBE-4898-A475-A0C72D4318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DA2BED8-1596-439A-ABBA-7F0F8E476A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A96D1F1-AF63-4404-90EB-91BA95099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51C29-9EE8-4BA6-8396-977646A9F579}" type="datetimeFigureOut">
              <a:rPr lang="nl-NL" smtClean="0"/>
              <a:t>8-2-2021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E8F1F99-283B-4C31-B2ED-B66ABD5D0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3781BCC-A0FC-4E6E-BA61-D10F03E56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CFAE7-CFE2-49AC-89F3-576FD0F349E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21268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198A60-7781-42F9-B8DF-177638B63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C0E19CD4-BCA7-4D46-920F-B028750054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A59D1EE-55C5-4A04-A9EB-BD08B5D364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83F11904-3B04-49E7-BC52-2916C63C1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51C29-9EE8-4BA6-8396-977646A9F579}" type="datetimeFigureOut">
              <a:rPr lang="nl-NL" smtClean="0"/>
              <a:t>8-2-2021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7CD3BF2-8A38-4479-838D-AEA501CB7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8A234C6-0402-4F14-ACEF-7DFEDFD8A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CFAE7-CFE2-49AC-89F3-576FD0F349E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26124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790656EC-9295-4E83-BFD3-9F9BCE4B39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7C9087E-07D0-4C20-B036-BBAA5B68CB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6D1A9C6-7443-4C88-8528-A3A33537E5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51C29-9EE8-4BA6-8396-977646A9F579}" type="datetimeFigureOut">
              <a:rPr lang="nl-NL" smtClean="0"/>
              <a:t>8-2-2021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563CF37-E7B1-4CDB-91C8-62F94C24C6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3E6C1B9-6D81-4DD5-8123-FAC6827420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3CFAE7-CFE2-49AC-89F3-576FD0F349E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68950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elijkbenige driehoek 6">
            <a:extLst>
              <a:ext uri="{FF2B5EF4-FFF2-40B4-BE49-F238E27FC236}">
                <a16:creationId xmlns:a16="http://schemas.microsoft.com/office/drawing/2014/main" id="{58C10A07-752B-4B46-9755-A565F9AB7BB6}"/>
              </a:ext>
            </a:extLst>
          </p:cNvPr>
          <p:cNvSpPr/>
          <p:nvPr/>
        </p:nvSpPr>
        <p:spPr>
          <a:xfrm rot="5400000">
            <a:off x="6995033" y="2626545"/>
            <a:ext cx="5342248" cy="4605386"/>
          </a:xfrm>
          <a:prstGeom prst="triangle">
            <a:avLst/>
          </a:prstGeom>
          <a:noFill/>
          <a:ln w="28575">
            <a:solidFill>
              <a:schemeClr val="bg2">
                <a:alpha val="8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4" name="Ovaal 3">
            <a:extLst>
              <a:ext uri="{FF2B5EF4-FFF2-40B4-BE49-F238E27FC236}">
                <a16:creationId xmlns:a16="http://schemas.microsoft.com/office/drawing/2014/main" id="{F7F6BB4E-9A18-45A3-8033-6341ED7C1B80}"/>
              </a:ext>
            </a:extLst>
          </p:cNvPr>
          <p:cNvSpPr/>
          <p:nvPr/>
        </p:nvSpPr>
        <p:spPr>
          <a:xfrm>
            <a:off x="525518" y="245556"/>
            <a:ext cx="5763357" cy="5763357"/>
          </a:xfrm>
          <a:prstGeom prst="ellipse">
            <a:avLst/>
          </a:prstGeom>
          <a:noFill/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601E5B16-DA16-4C9A-BB86-67CCC37492A6}"/>
              </a:ext>
            </a:extLst>
          </p:cNvPr>
          <p:cNvSpPr/>
          <p:nvPr/>
        </p:nvSpPr>
        <p:spPr>
          <a:xfrm>
            <a:off x="-970809" y="-444617"/>
            <a:ext cx="10576281" cy="4420999"/>
          </a:xfrm>
          <a:prstGeom prst="rect">
            <a:avLst/>
          </a:prstGeom>
          <a:noFill/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548DAC5E-FE2D-41C4-9A46-D91533349D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74" y="6363469"/>
            <a:ext cx="3468371" cy="350908"/>
          </a:xfrm>
          <a:prstGeom prst="rect">
            <a:avLst/>
          </a:prstGeom>
        </p:spPr>
      </p:pic>
      <p:sp>
        <p:nvSpPr>
          <p:cNvPr id="2" name="AutoShape 2" descr="Omslagafbeelding">
            <a:extLst>
              <a:ext uri="{FF2B5EF4-FFF2-40B4-BE49-F238E27FC236}">
                <a16:creationId xmlns:a16="http://schemas.microsoft.com/office/drawing/2014/main" id="{F8AA3576-ABC3-4722-BC48-F8A15FFE8F7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6C4DF88-AA05-4A59-94CB-EE60640D56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16875" y="313177"/>
            <a:ext cx="9144000" cy="2387600"/>
          </a:xfrm>
          <a:ln>
            <a:solidFill>
              <a:schemeClr val="bg2"/>
            </a:solidFill>
          </a:ln>
        </p:spPr>
        <p:txBody>
          <a:bodyPr>
            <a:normAutofit/>
          </a:bodyPr>
          <a:lstStyle/>
          <a:p>
            <a:r>
              <a:rPr lang="nl-NL" sz="2800" b="1" dirty="0"/>
              <a:t>PODCAST - Online kennissessie</a:t>
            </a:r>
          </a:p>
        </p:txBody>
      </p:sp>
      <p:sp>
        <p:nvSpPr>
          <p:cNvPr id="5" name="Ondertitel 4">
            <a:extLst>
              <a:ext uri="{FF2B5EF4-FFF2-40B4-BE49-F238E27FC236}">
                <a16:creationId xmlns:a16="http://schemas.microsoft.com/office/drawing/2014/main" id="{3A803DF6-3EDD-4CB6-B54B-9FB1DE439D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8234" y="2801897"/>
            <a:ext cx="10158248" cy="3150571"/>
          </a:xfrm>
        </p:spPr>
        <p:txBody>
          <a:bodyPr>
            <a:normAutofit fontScale="92500" lnSpcReduction="10000"/>
          </a:bodyPr>
          <a:lstStyle/>
          <a:p>
            <a:r>
              <a:rPr lang="nl-NL" sz="5800" dirty="0">
                <a:solidFill>
                  <a:srgbClr val="3CBFBE"/>
                </a:solidFill>
              </a:rPr>
              <a:t>Zingeving in zorg en welzijn</a:t>
            </a:r>
          </a:p>
          <a:p>
            <a:r>
              <a:rPr lang="nl-NL" sz="3500" dirty="0">
                <a:solidFill>
                  <a:srgbClr val="3CBFBE"/>
                </a:solidFill>
              </a:rPr>
              <a:t>Aan de slag in het onderwijs</a:t>
            </a:r>
          </a:p>
          <a:p>
            <a:endParaRPr lang="nl-NL" sz="3400" i="1" dirty="0"/>
          </a:p>
          <a:p>
            <a:r>
              <a:rPr lang="nl-NL" sz="2600" i="1" dirty="0"/>
              <a:t>René van Leeuwen, Carlo </a:t>
            </a:r>
            <a:r>
              <a:rPr lang="nl-NL" sz="2600" i="1" dirty="0" err="1"/>
              <a:t>Leget</a:t>
            </a:r>
            <a:r>
              <a:rPr lang="nl-NL" sz="2600" i="1" dirty="0"/>
              <a:t> en </a:t>
            </a:r>
            <a:r>
              <a:rPr lang="nl-NL" sz="2600" i="1" dirty="0" err="1"/>
              <a:t>Elianne</a:t>
            </a:r>
            <a:r>
              <a:rPr lang="nl-NL" sz="2600" i="1" dirty="0"/>
              <a:t> Haan</a:t>
            </a:r>
          </a:p>
          <a:p>
            <a:endParaRPr lang="nl-NL" sz="2800" i="1" dirty="0"/>
          </a:p>
          <a:p>
            <a:r>
              <a:rPr lang="nl-NL" sz="2600" dirty="0"/>
              <a:t>Donderdag 28 januari 2021</a:t>
            </a:r>
          </a:p>
          <a:p>
            <a:endParaRPr lang="nl-NL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42BE7D5-672D-4C8C-B099-8CDD3400C9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94295">
            <a:off x="731675" y="288071"/>
            <a:ext cx="1970399" cy="2779923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fbeeldingsresultaat voor podcast icon">
            <a:extLst>
              <a:ext uri="{FF2B5EF4-FFF2-40B4-BE49-F238E27FC236}">
                <a16:creationId xmlns:a16="http://schemas.microsoft.com/office/drawing/2014/main" id="{AA50CDAB-1BFD-44A0-9593-4A1D89599C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1372" y="5415766"/>
            <a:ext cx="1186294" cy="1186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8113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73500" y="118533"/>
            <a:ext cx="4445000" cy="6739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584830B2-8DEA-48A4-874E-1851A1BAA2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74" y="6363469"/>
            <a:ext cx="3468371" cy="35090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1.wp.com/www.spanjetoptien.nl/wp-content/uploads/2017/06/0699dbea912f8136adbcd4a77ced54b4.jpg?resize=980%2C6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8438" y="923506"/>
            <a:ext cx="7895123" cy="5010987"/>
          </a:xfrm>
          <a:prstGeom prst="rect">
            <a:avLst/>
          </a:prstGeom>
          <a:noFill/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7F964BAE-9829-4DA7-A537-DC11E4E3B5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74" y="6363469"/>
            <a:ext cx="3468371" cy="35090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321" y="472584"/>
            <a:ext cx="8646160" cy="6123296"/>
          </a:xfrm>
        </p:spPr>
      </p:pic>
      <p:sp>
        <p:nvSpPr>
          <p:cNvPr id="3" name="Ovaal 2"/>
          <p:cNvSpPr/>
          <p:nvPr/>
        </p:nvSpPr>
        <p:spPr>
          <a:xfrm>
            <a:off x="4998720" y="3169920"/>
            <a:ext cx="1219200" cy="1219200"/>
          </a:xfrm>
          <a:prstGeom prst="ellipse">
            <a:avLst/>
          </a:prstGeom>
          <a:noFill/>
          <a:ln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0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74" y="3779520"/>
            <a:ext cx="1481545" cy="2340841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F9048684-2A65-4C83-ADEF-96C18C84B4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74" y="6363469"/>
            <a:ext cx="3468371" cy="350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1698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500269"/>
            <a:ext cx="10972800" cy="1143000"/>
          </a:xfrm>
        </p:spPr>
        <p:txBody>
          <a:bodyPr>
            <a:normAutofit/>
          </a:bodyPr>
          <a:lstStyle/>
          <a:p>
            <a:r>
              <a:rPr lang="nl-NL" altLang="nl-NL" sz="5333" dirty="0">
                <a:latin typeface="Calibri" pitchFamily="34" charset="0"/>
              </a:rPr>
              <a:t>herinneren en vergeten</a:t>
            </a:r>
            <a:endParaRPr lang="nl-NL" sz="5333" dirty="0"/>
          </a:p>
        </p:txBody>
      </p:sp>
      <p:pic>
        <p:nvPicPr>
          <p:cNvPr id="4" name="Picture 12" descr="Afbeeldingsresultaat voor footsteps in the sa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777324"/>
            <a:ext cx="9144000" cy="3303351"/>
          </a:xfrm>
          <a:prstGeom prst="rect">
            <a:avLst/>
          </a:prstGeom>
          <a:noFill/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30B2164B-63A4-4FBB-8300-ABE6CBFEBA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74" y="6363469"/>
            <a:ext cx="3468371" cy="35090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4055" y="488834"/>
            <a:ext cx="10972800" cy="730033"/>
          </a:xfrm>
        </p:spPr>
        <p:txBody>
          <a:bodyPr>
            <a:normAutofit fontScale="90000"/>
          </a:bodyPr>
          <a:lstStyle/>
          <a:p>
            <a:pPr algn="l"/>
            <a:r>
              <a:rPr lang="nl-NL" sz="5867" dirty="0"/>
              <a:t>               </a:t>
            </a:r>
            <a:r>
              <a:rPr lang="nl-NL" sz="5300" dirty="0"/>
              <a:t>Zingeving in Onderwijs</a:t>
            </a:r>
            <a:br>
              <a:rPr lang="nl-NL" sz="5867" dirty="0"/>
            </a:br>
            <a:r>
              <a:rPr lang="nl-NL" sz="5867" dirty="0"/>
              <a:t>             	       </a:t>
            </a:r>
            <a:r>
              <a:rPr lang="nl-NL" sz="3600" dirty="0">
                <a:solidFill>
                  <a:srgbClr val="FF0000"/>
                </a:solidFill>
              </a:rPr>
              <a:t>Competenties</a:t>
            </a:r>
            <a:r>
              <a:rPr lang="nl-NL" sz="3600" dirty="0"/>
              <a:t>              Doelen/Werkvormen</a:t>
            </a:r>
            <a:endParaRPr lang="en-GB" sz="3600" dirty="0"/>
          </a:p>
        </p:txBody>
      </p:sp>
      <p:graphicFrame>
        <p:nvGraphicFramePr>
          <p:cNvPr id="6" name="Tijdelijke aanduiding voor inhoud 5"/>
          <p:cNvGraphicFramePr>
            <a:graphicFrameLocks noGrp="1"/>
          </p:cNvGraphicFramePr>
          <p:nvPr>
            <p:ph idx="1"/>
          </p:nvPr>
        </p:nvGraphicFramePr>
        <p:xfrm>
          <a:off x="3255033" y="1218867"/>
          <a:ext cx="4399281" cy="54254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hthoek 6"/>
          <p:cNvSpPr/>
          <p:nvPr/>
        </p:nvSpPr>
        <p:spPr>
          <a:xfrm>
            <a:off x="129245" y="1466769"/>
            <a:ext cx="3352800" cy="50495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80990" indent="-380990" algn="r">
              <a:buFont typeface="Wingdings" panose="05000000000000000000" pitchFamily="2" charset="2"/>
              <a:buChar char="§"/>
            </a:pPr>
            <a:r>
              <a:rPr lang="nl-NL" sz="1867" dirty="0">
                <a:solidFill>
                  <a:schemeClr val="tx1"/>
                </a:solidFill>
              </a:rPr>
              <a:t>Houding</a:t>
            </a:r>
          </a:p>
          <a:p>
            <a:pPr marL="380990" indent="-380990" algn="r">
              <a:buFont typeface="Wingdings" panose="05000000000000000000" pitchFamily="2" charset="2"/>
              <a:buChar char="§"/>
            </a:pPr>
            <a:r>
              <a:rPr lang="nl-NL" sz="1867" dirty="0">
                <a:solidFill>
                  <a:schemeClr val="tx1"/>
                </a:solidFill>
              </a:rPr>
              <a:t>Communicatie</a:t>
            </a:r>
          </a:p>
          <a:p>
            <a:pPr marL="380990" indent="-380990" algn="r">
              <a:buFont typeface="Wingdings" panose="05000000000000000000" pitchFamily="2" charset="2"/>
              <a:buChar char="§"/>
            </a:pPr>
            <a:endParaRPr lang="nl-NL" sz="1867" dirty="0">
              <a:solidFill>
                <a:schemeClr val="tx1"/>
              </a:solidFill>
            </a:endParaRPr>
          </a:p>
          <a:p>
            <a:pPr marL="380990" indent="-380990" algn="r">
              <a:buFont typeface="Wingdings" panose="05000000000000000000" pitchFamily="2" charset="2"/>
              <a:buChar char="§"/>
            </a:pPr>
            <a:endParaRPr lang="nl-NL" sz="1867" dirty="0">
              <a:solidFill>
                <a:schemeClr val="tx1"/>
              </a:solidFill>
            </a:endParaRPr>
          </a:p>
          <a:p>
            <a:pPr marL="380990" indent="-380990" algn="r">
              <a:buFont typeface="Wingdings" panose="05000000000000000000" pitchFamily="2" charset="2"/>
              <a:buChar char="§"/>
            </a:pPr>
            <a:r>
              <a:rPr lang="nl-NL" sz="1867" dirty="0">
                <a:solidFill>
                  <a:schemeClr val="tx1"/>
                </a:solidFill>
              </a:rPr>
              <a:t>Persoonlijke ondersteuning</a:t>
            </a:r>
          </a:p>
          <a:p>
            <a:pPr marL="380990" indent="-380990" algn="r">
              <a:buFont typeface="Wingdings" panose="05000000000000000000" pitchFamily="2" charset="2"/>
              <a:buChar char="§"/>
            </a:pPr>
            <a:r>
              <a:rPr lang="nl-NL" sz="1867" dirty="0">
                <a:solidFill>
                  <a:schemeClr val="tx1"/>
                </a:solidFill>
              </a:rPr>
              <a:t>Planning</a:t>
            </a:r>
          </a:p>
          <a:p>
            <a:pPr marL="380990" indent="-380990" algn="r">
              <a:buFont typeface="Wingdings" panose="05000000000000000000" pitchFamily="2" charset="2"/>
              <a:buChar char="§"/>
            </a:pPr>
            <a:r>
              <a:rPr lang="nl-NL" sz="1867" dirty="0">
                <a:solidFill>
                  <a:schemeClr val="tx1"/>
                </a:solidFill>
              </a:rPr>
              <a:t>Verwijzing</a:t>
            </a:r>
          </a:p>
          <a:p>
            <a:pPr marL="380990" indent="-380990" algn="r">
              <a:buFont typeface="Wingdings" panose="05000000000000000000" pitchFamily="2" charset="2"/>
              <a:buChar char="§"/>
            </a:pPr>
            <a:endParaRPr lang="nl-NL" sz="1867" dirty="0">
              <a:solidFill>
                <a:schemeClr val="tx1"/>
              </a:solidFill>
            </a:endParaRPr>
          </a:p>
          <a:p>
            <a:pPr marL="380990" indent="-380990" algn="r">
              <a:buFont typeface="Wingdings" panose="05000000000000000000" pitchFamily="2" charset="2"/>
              <a:buChar char="§"/>
            </a:pPr>
            <a:endParaRPr lang="nl-NL" sz="1867" dirty="0">
              <a:solidFill>
                <a:schemeClr val="tx1"/>
              </a:solidFill>
            </a:endParaRPr>
          </a:p>
          <a:p>
            <a:pPr marL="380990" indent="-380990" algn="r">
              <a:buFont typeface="Wingdings" panose="05000000000000000000" pitchFamily="2" charset="2"/>
              <a:buChar char="§"/>
            </a:pPr>
            <a:r>
              <a:rPr lang="nl-NL" sz="1867" dirty="0">
                <a:solidFill>
                  <a:schemeClr val="tx1"/>
                </a:solidFill>
              </a:rPr>
              <a:t>Professionalisering en kwaliteitsbewaking</a:t>
            </a:r>
            <a:endParaRPr lang="en-GB" sz="1867" dirty="0">
              <a:solidFill>
                <a:schemeClr val="tx1"/>
              </a:solidFill>
            </a:endParaRPr>
          </a:p>
        </p:txBody>
      </p:sp>
      <p:sp>
        <p:nvSpPr>
          <p:cNvPr id="8" name="Pijl-rechts 7"/>
          <p:cNvSpPr/>
          <p:nvPr/>
        </p:nvSpPr>
        <p:spPr>
          <a:xfrm>
            <a:off x="3440177" y="2385104"/>
            <a:ext cx="686305" cy="646176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9" name="Pijl-rechts 8"/>
          <p:cNvSpPr/>
          <p:nvPr/>
        </p:nvSpPr>
        <p:spPr>
          <a:xfrm>
            <a:off x="3434081" y="3617072"/>
            <a:ext cx="692401" cy="646176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10" name="Pijl-rechts 9"/>
          <p:cNvSpPr/>
          <p:nvPr/>
        </p:nvSpPr>
        <p:spPr>
          <a:xfrm>
            <a:off x="3440176" y="4959073"/>
            <a:ext cx="692400" cy="646176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11" name="Rechthoek 10"/>
          <p:cNvSpPr/>
          <p:nvPr/>
        </p:nvSpPr>
        <p:spPr>
          <a:xfrm>
            <a:off x="7833362" y="1935829"/>
            <a:ext cx="4502652" cy="49221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67" dirty="0">
              <a:solidFill>
                <a:schemeClr val="tx1"/>
              </a:solidFill>
            </a:endParaRPr>
          </a:p>
          <a:p>
            <a:pPr algn="ctr"/>
            <a:endParaRPr lang="nl-NL" sz="1867" dirty="0">
              <a:solidFill>
                <a:schemeClr val="tx1"/>
              </a:solidFill>
            </a:endParaRPr>
          </a:p>
          <a:p>
            <a:pPr algn="ctr"/>
            <a:endParaRPr lang="nl-NL" sz="1867" dirty="0">
              <a:solidFill>
                <a:schemeClr val="tx1"/>
              </a:solidFill>
            </a:endParaRPr>
          </a:p>
          <a:p>
            <a:r>
              <a:rPr lang="nl-NL" sz="1867" dirty="0">
                <a:solidFill>
                  <a:schemeClr val="tx1"/>
                </a:solidFill>
              </a:rPr>
              <a:t>Persoonlijke professionele ontwikkeling:</a:t>
            </a:r>
          </a:p>
          <a:p>
            <a:pPr marL="457189" indent="-457189">
              <a:buFont typeface="Wingdings" panose="05000000000000000000" pitchFamily="2" charset="2"/>
              <a:buChar char="§"/>
            </a:pPr>
            <a:r>
              <a:rPr lang="nl-NL" sz="1867" dirty="0">
                <a:solidFill>
                  <a:schemeClr val="tx1"/>
                </a:solidFill>
              </a:rPr>
              <a:t>Reflectie op eigen persoon</a:t>
            </a:r>
          </a:p>
          <a:p>
            <a:pPr marL="457189" indent="-457189">
              <a:buFont typeface="Wingdings" panose="05000000000000000000" pitchFamily="2" charset="2"/>
              <a:buChar char="§"/>
            </a:pPr>
            <a:r>
              <a:rPr lang="nl-NL" sz="1867" dirty="0">
                <a:solidFill>
                  <a:schemeClr val="tx1"/>
                </a:solidFill>
              </a:rPr>
              <a:t>Sociaal-relationele vaardigheden</a:t>
            </a:r>
          </a:p>
          <a:p>
            <a:endParaRPr lang="nl-NL" sz="1867" dirty="0">
              <a:solidFill>
                <a:schemeClr val="tx1"/>
              </a:solidFill>
            </a:endParaRPr>
          </a:p>
          <a:p>
            <a:endParaRPr lang="nl-NL" sz="1867" dirty="0">
              <a:solidFill>
                <a:schemeClr val="tx1"/>
              </a:solidFill>
            </a:endParaRPr>
          </a:p>
          <a:p>
            <a:r>
              <a:rPr lang="nl-NL" sz="1867" dirty="0">
                <a:solidFill>
                  <a:schemeClr val="tx1"/>
                </a:solidFill>
              </a:rPr>
              <a:t>Methodisch/klinisch redeneren:</a:t>
            </a:r>
          </a:p>
          <a:p>
            <a:pPr marL="380990" indent="-380990">
              <a:buFont typeface="Wingdings" panose="05000000000000000000" pitchFamily="2" charset="2"/>
              <a:buChar char="§"/>
            </a:pPr>
            <a:r>
              <a:rPr lang="nl-NL" sz="1867" dirty="0">
                <a:solidFill>
                  <a:schemeClr val="tx1"/>
                </a:solidFill>
              </a:rPr>
              <a:t>Lijn in curriculum</a:t>
            </a:r>
          </a:p>
          <a:p>
            <a:pPr marL="380990" indent="-380990">
              <a:buFont typeface="Wingdings" panose="05000000000000000000" pitchFamily="2" charset="2"/>
              <a:buChar char="§"/>
            </a:pPr>
            <a:r>
              <a:rPr lang="nl-NL" sz="1867" dirty="0">
                <a:solidFill>
                  <a:schemeClr val="tx1"/>
                </a:solidFill>
              </a:rPr>
              <a:t>Integreren in casuïstiek</a:t>
            </a:r>
          </a:p>
          <a:p>
            <a:endParaRPr lang="nl-NL" sz="1867" dirty="0">
              <a:solidFill>
                <a:schemeClr val="tx1"/>
              </a:solidFill>
            </a:endParaRPr>
          </a:p>
          <a:p>
            <a:endParaRPr lang="nl-NL" sz="1867" dirty="0">
              <a:solidFill>
                <a:schemeClr val="tx1"/>
              </a:solidFill>
            </a:endParaRPr>
          </a:p>
          <a:p>
            <a:r>
              <a:rPr lang="nl-NL" sz="1867" dirty="0">
                <a:solidFill>
                  <a:schemeClr val="tx1"/>
                </a:solidFill>
              </a:rPr>
              <a:t>Onderzoekend vermogen:</a:t>
            </a:r>
          </a:p>
          <a:p>
            <a:pPr marL="380990" indent="-380990">
              <a:buFont typeface="Wingdings" panose="05000000000000000000" pitchFamily="2" charset="2"/>
              <a:buChar char="§"/>
            </a:pPr>
            <a:r>
              <a:rPr lang="nl-NL" sz="1867" dirty="0">
                <a:solidFill>
                  <a:schemeClr val="tx1"/>
                </a:solidFill>
              </a:rPr>
              <a:t>Projectmatig</a:t>
            </a:r>
          </a:p>
          <a:p>
            <a:pPr marL="380990" indent="-380990">
              <a:buFont typeface="Wingdings" panose="05000000000000000000" pitchFamily="2" charset="2"/>
              <a:buChar char="§"/>
            </a:pPr>
            <a:r>
              <a:rPr lang="nl-NL" sz="1867" dirty="0">
                <a:solidFill>
                  <a:schemeClr val="tx1"/>
                </a:solidFill>
              </a:rPr>
              <a:t>Praktijkcomponent</a:t>
            </a:r>
          </a:p>
          <a:p>
            <a:pPr algn="ctr"/>
            <a:endParaRPr lang="nl-NL" sz="1867" dirty="0">
              <a:solidFill>
                <a:schemeClr val="tx1"/>
              </a:solidFill>
            </a:endParaRPr>
          </a:p>
          <a:p>
            <a:pPr algn="ctr"/>
            <a:endParaRPr lang="nl-NL" sz="1867" dirty="0">
              <a:solidFill>
                <a:schemeClr val="tx1"/>
              </a:solidFill>
            </a:endParaRPr>
          </a:p>
          <a:p>
            <a:pPr algn="ctr"/>
            <a:endParaRPr lang="nl-NL" sz="1867" dirty="0">
              <a:solidFill>
                <a:schemeClr val="tx1"/>
              </a:solidFill>
            </a:endParaRPr>
          </a:p>
          <a:p>
            <a:pPr algn="ctr"/>
            <a:endParaRPr lang="nl-NL" sz="1867" dirty="0">
              <a:solidFill>
                <a:schemeClr val="tx1"/>
              </a:solidFill>
            </a:endParaRPr>
          </a:p>
          <a:p>
            <a:pPr algn="ctr"/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12" name="Pijl-rechts 11"/>
          <p:cNvSpPr/>
          <p:nvPr/>
        </p:nvSpPr>
        <p:spPr>
          <a:xfrm rot="10800000">
            <a:off x="6877811" y="2376052"/>
            <a:ext cx="803655" cy="646176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13" name="Pijl-rechts 12"/>
          <p:cNvSpPr/>
          <p:nvPr/>
        </p:nvSpPr>
        <p:spPr>
          <a:xfrm rot="10800000">
            <a:off x="6877812" y="5116289"/>
            <a:ext cx="803656" cy="646176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14" name="Pijl-rechts 13"/>
          <p:cNvSpPr/>
          <p:nvPr/>
        </p:nvSpPr>
        <p:spPr>
          <a:xfrm rot="10800000">
            <a:off x="6877813" y="3668441"/>
            <a:ext cx="803657" cy="646176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18" name="Rechthoek 17"/>
          <p:cNvSpPr/>
          <p:nvPr/>
        </p:nvSpPr>
        <p:spPr>
          <a:xfrm>
            <a:off x="7279638" y="6277053"/>
            <a:ext cx="4942329" cy="5809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333" dirty="0">
                <a:solidFill>
                  <a:schemeClr val="accent2">
                    <a:lumMod val="75000"/>
                  </a:schemeClr>
                </a:solidFill>
              </a:rPr>
              <a:t>Bron: van Leeuwen et al. (2009); www.epicc-project.eu</a:t>
            </a:r>
            <a:endParaRPr lang="en-GB" sz="1333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08EC9777-B8D8-43D8-8E9D-7525AC7BA7D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74" y="6363469"/>
            <a:ext cx="3468371" cy="350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566831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91</Words>
  <Application>Microsoft Office PowerPoint</Application>
  <PresentationFormat>Breedbeeld</PresentationFormat>
  <Paragraphs>45</Paragraphs>
  <Slides>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Wingdings</vt:lpstr>
      <vt:lpstr>Kantoorthema</vt:lpstr>
      <vt:lpstr>PODCAST - Online kennissessie</vt:lpstr>
      <vt:lpstr>PowerPoint-presentatie</vt:lpstr>
      <vt:lpstr>PowerPoint-presentatie</vt:lpstr>
      <vt:lpstr>PowerPoint-presentatie</vt:lpstr>
      <vt:lpstr>herinneren en vergeten</vt:lpstr>
      <vt:lpstr>               Zingeving in Onderwijs                      Competenties              Doelen/Werkvormen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Online kennissessie</dc:title>
  <dc:creator>Vincent Roelse</dc:creator>
  <cp:lastModifiedBy>Vincent Roelse</cp:lastModifiedBy>
  <cp:revision>4</cp:revision>
  <dcterms:created xsi:type="dcterms:W3CDTF">2021-02-05T09:16:50Z</dcterms:created>
  <dcterms:modified xsi:type="dcterms:W3CDTF">2021-02-08T08:57:27Z</dcterms:modified>
</cp:coreProperties>
</file>